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9"/>
  </p:handoutMasterIdLst>
  <p:sldIdLst>
    <p:sldId id="256" r:id="rId2"/>
    <p:sldId id="258" r:id="rId3"/>
    <p:sldId id="267" r:id="rId4"/>
    <p:sldId id="257" r:id="rId5"/>
    <p:sldId id="260" r:id="rId6"/>
    <p:sldId id="259" r:id="rId7"/>
    <p:sldId id="261" r:id="rId8"/>
    <p:sldId id="262" r:id="rId9"/>
    <p:sldId id="266" r:id="rId10"/>
    <p:sldId id="263" r:id="rId11"/>
    <p:sldId id="264" r:id="rId12"/>
    <p:sldId id="265" r:id="rId13"/>
    <p:sldId id="269" r:id="rId14"/>
    <p:sldId id="268" r:id="rId15"/>
    <p:sldId id="270" r:id="rId16"/>
    <p:sldId id="272" r:id="rId17"/>
    <p:sldId id="271" r:id="rId18"/>
  </p:sldIdLst>
  <p:sldSz cx="9144000" cy="6858000" type="screen4x3"/>
  <p:notesSz cx="6797675" cy="9928225"/>
  <p:custDataLst>
    <p:tags r:id="rId2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5" d="100"/>
          <a:sy n="95" d="100"/>
        </p:scale>
        <p:origin x="-43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2DF83E08-8CA4-4198-8753-8E5FAC469924}" type="datetimeFigureOut">
              <a:rPr lang="en-AU" smtClean="0"/>
              <a:pPr/>
              <a:t>28/02/2011</a:t>
            </a:fld>
            <a:endParaRPr lang="en-AU"/>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B4184665-CC38-48E1-B8D7-D9C91B810BCB}" type="slidenum">
              <a:rPr lang="en-AU" smtClean="0"/>
              <a:pPr/>
              <a:t>‹#›</a:t>
            </a:fld>
            <a:endParaRPr lang="en-AU"/>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808354D3-0E63-46D9-A1F0-2750661D2CEE}" type="datetimeFigureOut">
              <a:rPr lang="en-AU" smtClean="0"/>
              <a:pPr/>
              <a:t>28/02/2011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6B6973C-6B66-498F-9CEF-D3E86F5091DD}"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08354D3-0E63-46D9-A1F0-2750661D2CEE}" type="datetimeFigureOut">
              <a:rPr lang="en-AU" smtClean="0"/>
              <a:pPr/>
              <a:t>28/02/2011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6B6973C-6B66-498F-9CEF-D3E86F5091DD}"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08354D3-0E63-46D9-A1F0-2750661D2CEE}" type="datetimeFigureOut">
              <a:rPr lang="en-AU" smtClean="0"/>
              <a:pPr/>
              <a:t>28/02/2011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6B6973C-6B66-498F-9CEF-D3E86F5091DD}"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08354D3-0E63-46D9-A1F0-2750661D2CEE}" type="datetimeFigureOut">
              <a:rPr lang="en-AU" smtClean="0"/>
              <a:pPr/>
              <a:t>28/02/2011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6B6973C-6B66-498F-9CEF-D3E86F5091DD}"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8354D3-0E63-46D9-A1F0-2750661D2CEE}" type="datetimeFigureOut">
              <a:rPr lang="en-AU" smtClean="0"/>
              <a:pPr/>
              <a:t>28/02/2011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6B6973C-6B66-498F-9CEF-D3E86F5091DD}"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808354D3-0E63-46D9-A1F0-2750661D2CEE}" type="datetimeFigureOut">
              <a:rPr lang="en-AU" smtClean="0"/>
              <a:pPr/>
              <a:t>28/02/2011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6B6973C-6B66-498F-9CEF-D3E86F5091DD}"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808354D3-0E63-46D9-A1F0-2750661D2CEE}" type="datetimeFigureOut">
              <a:rPr lang="en-AU" smtClean="0"/>
              <a:pPr/>
              <a:t>28/02/2011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D6B6973C-6B66-498F-9CEF-D3E86F5091DD}"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808354D3-0E63-46D9-A1F0-2750661D2CEE}" type="datetimeFigureOut">
              <a:rPr lang="en-AU" smtClean="0"/>
              <a:pPr/>
              <a:t>28/02/2011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D6B6973C-6B66-498F-9CEF-D3E86F5091DD}"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8354D3-0E63-46D9-A1F0-2750661D2CEE}" type="datetimeFigureOut">
              <a:rPr lang="en-AU" smtClean="0"/>
              <a:pPr/>
              <a:t>28/02/2011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D6B6973C-6B66-498F-9CEF-D3E86F5091DD}"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8354D3-0E63-46D9-A1F0-2750661D2CEE}" type="datetimeFigureOut">
              <a:rPr lang="en-AU" smtClean="0"/>
              <a:pPr/>
              <a:t>28/02/2011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6B6973C-6B66-498F-9CEF-D3E86F5091DD}"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8354D3-0E63-46D9-A1F0-2750661D2CEE}" type="datetimeFigureOut">
              <a:rPr lang="en-AU" smtClean="0"/>
              <a:pPr/>
              <a:t>28/02/2011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6B6973C-6B66-498F-9CEF-D3E86F5091DD}"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8354D3-0E63-46D9-A1F0-2750661D2CEE}" type="datetimeFigureOut">
              <a:rPr lang="en-AU" smtClean="0"/>
              <a:pPr/>
              <a:t>28/02/2011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B6973C-6B66-498F-9CEF-D3E86F5091DD}"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mailto:bianca.marlin@det.nsw.edu.a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Schools Online </a:t>
            </a:r>
            <a:r>
              <a:rPr lang="en-AU" dirty="0"/>
              <a:t/>
            </a:r>
            <a:br>
              <a:rPr lang="en-AU" dirty="0"/>
            </a:br>
            <a:r>
              <a:rPr lang="en-AU" dirty="0" smtClean="0"/>
              <a:t>Admin</a:t>
            </a:r>
            <a:endParaRPr lang="en-AU" dirty="0"/>
          </a:p>
        </p:txBody>
      </p:sp>
      <p:sp>
        <p:nvSpPr>
          <p:cNvPr id="3" name="Subtitle 2"/>
          <p:cNvSpPr>
            <a:spLocks noGrp="1"/>
          </p:cNvSpPr>
          <p:nvPr>
            <p:ph type="subTitle" idx="1"/>
          </p:nvPr>
        </p:nvSpPr>
        <p:spPr/>
        <p:txBody>
          <a:bodyPr/>
          <a:lstStyle/>
          <a:p>
            <a:r>
              <a:rPr lang="en-AU" dirty="0" smtClean="0"/>
              <a:t>New functionality to improve </a:t>
            </a:r>
          </a:p>
          <a:p>
            <a:r>
              <a:rPr lang="en-AU" dirty="0" smtClean="0"/>
              <a:t>entries and outcomes</a:t>
            </a:r>
            <a:endParaRPr lang="en-A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620688"/>
            <a:ext cx="8712968" cy="769441"/>
          </a:xfrm>
          <a:prstGeom prst="rect">
            <a:avLst/>
          </a:prstGeom>
          <a:noFill/>
        </p:spPr>
        <p:txBody>
          <a:bodyPr wrap="square" rtlCol="0">
            <a:spAutoFit/>
          </a:bodyPr>
          <a:lstStyle/>
          <a:p>
            <a:r>
              <a:rPr lang="en-AU" sz="4400" dirty="0" smtClean="0">
                <a:latin typeface="+mj-lt"/>
                <a:ea typeface="+mj-ea"/>
                <a:cs typeface="+mj-cs"/>
              </a:rPr>
              <a:t>Selecting  the units  of competency </a:t>
            </a:r>
            <a:endParaRPr lang="en-AU" sz="4400" dirty="0">
              <a:latin typeface="+mj-lt"/>
              <a:ea typeface="+mj-ea"/>
              <a:cs typeface="+mj-cs"/>
            </a:endParaRPr>
          </a:p>
        </p:txBody>
      </p:sp>
      <p:sp>
        <p:nvSpPr>
          <p:cNvPr id="3" name="Rectangle 2"/>
          <p:cNvSpPr/>
          <p:nvPr/>
        </p:nvSpPr>
        <p:spPr>
          <a:xfrm>
            <a:off x="755576" y="1700808"/>
            <a:ext cx="7704856" cy="3970318"/>
          </a:xfrm>
          <a:prstGeom prst="rect">
            <a:avLst/>
          </a:prstGeom>
        </p:spPr>
        <p:txBody>
          <a:bodyPr wrap="square">
            <a:spAutoFit/>
          </a:bodyPr>
          <a:lstStyle/>
          <a:p>
            <a:pPr>
              <a:buFont typeface="Arial" pitchFamily="34" charset="0"/>
              <a:buChar char="•"/>
            </a:pPr>
            <a:r>
              <a:rPr lang="en-AU" sz="2800" dirty="0" smtClean="0"/>
              <a:t>Only the units  of competency selected by your RTO manager  will be displayed. Previously all units  of competency were displayed </a:t>
            </a:r>
          </a:p>
          <a:p>
            <a:pPr>
              <a:buFont typeface="Arial" pitchFamily="34" charset="0"/>
              <a:buChar char="•"/>
            </a:pPr>
            <a:r>
              <a:rPr lang="en-AU" sz="2800" dirty="0" smtClean="0"/>
              <a:t>In most cases there will be a reduced number of units  of competency </a:t>
            </a:r>
          </a:p>
          <a:p>
            <a:pPr>
              <a:buFont typeface="Arial" pitchFamily="34" charset="0"/>
              <a:buChar char="•"/>
            </a:pPr>
            <a:r>
              <a:rPr lang="en-AU" sz="2800" dirty="0"/>
              <a:t>T</a:t>
            </a:r>
            <a:r>
              <a:rPr lang="en-AU" sz="2800" dirty="0" smtClean="0"/>
              <a:t>he units  of competency will display in the order that has been set up by your RTO manager. This is not necessarily in numeric order, for example, </a:t>
            </a:r>
          </a:p>
          <a:p>
            <a:r>
              <a:rPr lang="en-AU" sz="2800" dirty="0" smtClean="0"/>
              <a:t>MEM 13 A may be displayed before MEM 11 A. </a:t>
            </a:r>
            <a:endParaRPr lang="en-AU"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5576" y="404664"/>
            <a:ext cx="7632848" cy="769441"/>
          </a:xfrm>
          <a:prstGeom prst="rect">
            <a:avLst/>
          </a:prstGeom>
          <a:noFill/>
        </p:spPr>
        <p:txBody>
          <a:bodyPr wrap="square" rtlCol="0">
            <a:spAutoFit/>
          </a:bodyPr>
          <a:lstStyle/>
          <a:p>
            <a:r>
              <a:rPr lang="en-AU" sz="4400" dirty="0" smtClean="0">
                <a:latin typeface="+mj-lt"/>
                <a:ea typeface="+mj-ea"/>
                <a:cs typeface="+mj-cs"/>
              </a:rPr>
              <a:t>Select the units of Competency</a:t>
            </a:r>
            <a:endParaRPr lang="en-AU" sz="4400" dirty="0">
              <a:latin typeface="+mj-lt"/>
              <a:ea typeface="+mj-ea"/>
              <a:cs typeface="+mj-cs"/>
            </a:endParaRPr>
          </a:p>
        </p:txBody>
      </p:sp>
      <p:pic>
        <p:nvPicPr>
          <p:cNvPr id="1026" name="Picture 2"/>
          <p:cNvPicPr>
            <a:picLocks noChangeAspect="1" noChangeArrowheads="1"/>
          </p:cNvPicPr>
          <p:nvPr/>
        </p:nvPicPr>
        <p:blipFill>
          <a:blip r:embed="rId2" cstate="print"/>
          <a:srcRect/>
          <a:stretch>
            <a:fillRect/>
          </a:stretch>
        </p:blipFill>
        <p:spPr bwMode="auto">
          <a:xfrm>
            <a:off x="179512" y="1556792"/>
            <a:ext cx="8734425" cy="4867275"/>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87624" y="692696"/>
            <a:ext cx="5976664" cy="769441"/>
          </a:xfrm>
          <a:prstGeom prst="rect">
            <a:avLst/>
          </a:prstGeom>
          <a:noFill/>
        </p:spPr>
        <p:txBody>
          <a:bodyPr wrap="square" rtlCol="0">
            <a:spAutoFit/>
          </a:bodyPr>
          <a:lstStyle/>
          <a:p>
            <a:r>
              <a:rPr lang="en-AU" sz="4400" dirty="0" smtClean="0">
                <a:latin typeface="+mj-lt"/>
                <a:ea typeface="+mj-ea"/>
                <a:cs typeface="+mj-cs"/>
              </a:rPr>
              <a:t>Additional Information </a:t>
            </a:r>
            <a:endParaRPr lang="en-AU" sz="4400" dirty="0">
              <a:latin typeface="+mj-lt"/>
              <a:ea typeface="+mj-ea"/>
              <a:cs typeface="+mj-cs"/>
            </a:endParaRPr>
          </a:p>
        </p:txBody>
      </p:sp>
      <p:sp>
        <p:nvSpPr>
          <p:cNvPr id="4" name="TextBox 3"/>
          <p:cNvSpPr txBox="1"/>
          <p:nvPr/>
        </p:nvSpPr>
        <p:spPr>
          <a:xfrm>
            <a:off x="611560" y="1844825"/>
            <a:ext cx="8136904" cy="3693319"/>
          </a:xfrm>
          <a:prstGeom prst="rect">
            <a:avLst/>
          </a:prstGeom>
          <a:noFill/>
        </p:spPr>
        <p:txBody>
          <a:bodyPr wrap="square" rtlCol="0">
            <a:spAutoFit/>
          </a:bodyPr>
          <a:lstStyle/>
          <a:p>
            <a:pPr>
              <a:buFont typeface="Arial" pitchFamily="34" charset="0"/>
              <a:buChar char="•"/>
            </a:pPr>
            <a:r>
              <a:rPr lang="en-AU" sz="2000" dirty="0" smtClean="0"/>
              <a:t>For school or private provider delivery, indicate if the student is a trainee or apprentice  and enter the Training Contract Identification Number-TC/ID ( if available). Note: Do not enter the TC/ID for TAFE delivered trainees or apprentices </a:t>
            </a:r>
          </a:p>
          <a:p>
            <a:endParaRPr lang="en-AU" sz="2000" dirty="0" smtClean="0"/>
          </a:p>
          <a:p>
            <a:pPr>
              <a:buFont typeface="Arial" pitchFamily="34" charset="0"/>
              <a:buChar char="•"/>
            </a:pPr>
            <a:r>
              <a:rPr lang="en-AU" sz="2000" dirty="0" smtClean="0"/>
              <a:t>Enter Work Placement Hours ( if applicable)</a:t>
            </a:r>
          </a:p>
          <a:p>
            <a:pPr>
              <a:buFont typeface="Arial" pitchFamily="34" charset="0"/>
              <a:buChar char="•"/>
            </a:pPr>
            <a:endParaRPr lang="en-AU" sz="2000" dirty="0" smtClean="0"/>
          </a:p>
          <a:p>
            <a:pPr>
              <a:buFont typeface="Arial" pitchFamily="34" charset="0"/>
              <a:buChar char="•"/>
            </a:pPr>
            <a:r>
              <a:rPr lang="en-AU" sz="2000" dirty="0" smtClean="0"/>
              <a:t>All students in this course functionality  operates as per existing functionality</a:t>
            </a:r>
          </a:p>
          <a:p>
            <a:endParaRPr lang="en-AU" dirty="0" smtClean="0"/>
          </a:p>
          <a:p>
            <a:pPr>
              <a:buFont typeface="Arial" pitchFamily="34" charset="0"/>
              <a:buChar char="•"/>
            </a:pPr>
            <a:endParaRPr lang="en-AU" dirty="0" smtClean="0"/>
          </a:p>
          <a:p>
            <a:pPr>
              <a:buFont typeface="Arial" pitchFamily="34" charset="0"/>
              <a:buChar char="•"/>
            </a:pPr>
            <a:endParaRPr lang="en-AU" dirty="0"/>
          </a:p>
        </p:txBody>
      </p:sp>
      <p:pic>
        <p:nvPicPr>
          <p:cNvPr id="1026" name="Picture 2"/>
          <p:cNvPicPr>
            <a:picLocks noChangeAspect="1" noChangeArrowheads="1"/>
          </p:cNvPicPr>
          <p:nvPr/>
        </p:nvPicPr>
        <p:blipFill>
          <a:blip r:embed="rId2" cstate="print"/>
          <a:srcRect/>
          <a:stretch>
            <a:fillRect/>
          </a:stretch>
        </p:blipFill>
        <p:spPr bwMode="auto">
          <a:xfrm>
            <a:off x="971600" y="4077072"/>
            <a:ext cx="3981450" cy="323850"/>
          </a:xfrm>
          <a:prstGeom prst="rect">
            <a:avLst/>
          </a:prstGeom>
          <a:noFill/>
          <a:ln w="9525">
            <a:noFill/>
            <a:miter lim="800000"/>
            <a:headEnd/>
            <a:tailEnd/>
          </a:ln>
        </p:spPr>
      </p:pic>
      <p:sp>
        <p:nvSpPr>
          <p:cNvPr id="7" name="TextBox 6"/>
          <p:cNvSpPr txBox="1"/>
          <p:nvPr/>
        </p:nvSpPr>
        <p:spPr>
          <a:xfrm>
            <a:off x="683568" y="4725145"/>
            <a:ext cx="7344816" cy="1754326"/>
          </a:xfrm>
          <a:prstGeom prst="rect">
            <a:avLst/>
          </a:prstGeom>
          <a:noFill/>
        </p:spPr>
        <p:txBody>
          <a:bodyPr wrap="square" rtlCol="0">
            <a:spAutoFit/>
          </a:bodyPr>
          <a:lstStyle/>
          <a:p>
            <a:r>
              <a:rPr lang="en-AU" dirty="0" smtClean="0"/>
              <a:t>If a course, qualification or unit  of competency is not displayed on Schools Online contact your </a:t>
            </a:r>
            <a:r>
              <a:rPr lang="en-AU" b="1" dirty="0" smtClean="0"/>
              <a:t>Regional VET Consultant</a:t>
            </a:r>
            <a:r>
              <a:rPr lang="en-AU" dirty="0" smtClean="0"/>
              <a:t>.</a:t>
            </a:r>
          </a:p>
          <a:p>
            <a:endParaRPr lang="en-AU" dirty="0" smtClean="0"/>
          </a:p>
          <a:p>
            <a:r>
              <a:rPr lang="en-AU" dirty="0" smtClean="0"/>
              <a:t>Schools are advised </a:t>
            </a:r>
            <a:r>
              <a:rPr lang="en-AU" b="1" dirty="0" smtClean="0"/>
              <a:t>not</a:t>
            </a:r>
            <a:r>
              <a:rPr lang="en-AU" dirty="0" smtClean="0"/>
              <a:t> to contact the Board of Studies when </a:t>
            </a:r>
            <a:r>
              <a:rPr lang="en-AU" dirty="0" err="1" smtClean="0"/>
              <a:t>acourse</a:t>
            </a:r>
            <a:r>
              <a:rPr lang="en-AU" dirty="0" smtClean="0"/>
              <a:t>, qualification or unit  of competency is not displayed in Schools Online. </a:t>
            </a:r>
            <a:endParaRPr lang="en-AU" b="1" dirty="0" smtClean="0"/>
          </a:p>
          <a:p>
            <a:r>
              <a:rPr lang="en-AU" dirty="0" smtClean="0"/>
              <a:t> </a:t>
            </a:r>
            <a:endParaRPr lang="en-A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88640"/>
            <a:ext cx="8352928" cy="1446550"/>
          </a:xfrm>
          <a:prstGeom prst="rect">
            <a:avLst/>
          </a:prstGeom>
          <a:noFill/>
        </p:spPr>
        <p:txBody>
          <a:bodyPr wrap="square" rtlCol="0">
            <a:spAutoFit/>
          </a:bodyPr>
          <a:lstStyle/>
          <a:p>
            <a:pPr algn="ctr"/>
            <a:r>
              <a:rPr lang="en-AU" sz="4400" dirty="0" smtClean="0">
                <a:latin typeface="+mj-lt"/>
                <a:ea typeface="+mj-ea"/>
                <a:cs typeface="+mj-cs"/>
              </a:rPr>
              <a:t>Confirmation of VET </a:t>
            </a:r>
          </a:p>
          <a:p>
            <a:pPr algn="ctr"/>
            <a:r>
              <a:rPr lang="en-AU" sz="4400" dirty="0" smtClean="0">
                <a:latin typeface="+mj-lt"/>
                <a:ea typeface="+mj-ea"/>
                <a:cs typeface="+mj-cs"/>
              </a:rPr>
              <a:t>Competencies Report</a:t>
            </a:r>
          </a:p>
        </p:txBody>
      </p:sp>
      <p:sp>
        <p:nvSpPr>
          <p:cNvPr id="3" name="TextBox 2"/>
          <p:cNvSpPr txBox="1"/>
          <p:nvPr/>
        </p:nvSpPr>
        <p:spPr>
          <a:xfrm>
            <a:off x="755576" y="1700808"/>
            <a:ext cx="7920880" cy="646331"/>
          </a:xfrm>
          <a:prstGeom prst="rect">
            <a:avLst/>
          </a:prstGeom>
          <a:noFill/>
        </p:spPr>
        <p:txBody>
          <a:bodyPr wrap="square" rtlCol="0">
            <a:spAutoFit/>
          </a:bodyPr>
          <a:lstStyle/>
          <a:p>
            <a:r>
              <a:rPr lang="en-AU" dirty="0" smtClean="0"/>
              <a:t>Generate the Confirmation of VET Competency Report as per existing functionality </a:t>
            </a:r>
          </a:p>
          <a:p>
            <a:r>
              <a:rPr lang="en-AU" dirty="0" smtClean="0"/>
              <a:t> </a:t>
            </a:r>
            <a:endParaRPr lang="en-AU" dirty="0"/>
          </a:p>
        </p:txBody>
      </p:sp>
      <p:pic>
        <p:nvPicPr>
          <p:cNvPr id="1028" name="Picture 4"/>
          <p:cNvPicPr>
            <a:picLocks noChangeAspect="1" noChangeArrowheads="1"/>
          </p:cNvPicPr>
          <p:nvPr/>
        </p:nvPicPr>
        <p:blipFill>
          <a:blip r:embed="rId2" cstate="print"/>
          <a:srcRect/>
          <a:stretch>
            <a:fillRect/>
          </a:stretch>
        </p:blipFill>
        <p:spPr bwMode="auto">
          <a:xfrm>
            <a:off x="395536" y="2348880"/>
            <a:ext cx="8258175" cy="3638550"/>
          </a:xfrm>
          <a:prstGeom prst="rect">
            <a:avLst/>
          </a:prstGeom>
          <a:noFill/>
          <a:ln w="9525">
            <a:solidFill>
              <a:schemeClr val="accent1">
                <a:alpha val="85000"/>
              </a:schemeClr>
            </a:solid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35696" y="620688"/>
            <a:ext cx="5184576" cy="769441"/>
          </a:xfrm>
          <a:prstGeom prst="rect">
            <a:avLst/>
          </a:prstGeom>
          <a:noFill/>
        </p:spPr>
        <p:txBody>
          <a:bodyPr wrap="square" rtlCol="0">
            <a:spAutoFit/>
          </a:bodyPr>
          <a:lstStyle/>
          <a:p>
            <a:r>
              <a:rPr lang="en-AU" sz="4400" dirty="0" smtClean="0">
                <a:latin typeface="+mj-lt"/>
                <a:ea typeface="+mj-ea"/>
                <a:cs typeface="+mj-cs"/>
              </a:rPr>
              <a:t>Entering outcomes</a:t>
            </a:r>
          </a:p>
        </p:txBody>
      </p:sp>
      <p:sp>
        <p:nvSpPr>
          <p:cNvPr id="3" name="TextBox 2"/>
          <p:cNvSpPr txBox="1"/>
          <p:nvPr/>
        </p:nvSpPr>
        <p:spPr>
          <a:xfrm>
            <a:off x="899592" y="1772816"/>
            <a:ext cx="7416824" cy="3724096"/>
          </a:xfrm>
          <a:prstGeom prst="rect">
            <a:avLst/>
          </a:prstGeom>
          <a:noFill/>
        </p:spPr>
        <p:txBody>
          <a:bodyPr wrap="square" rtlCol="0">
            <a:spAutoFit/>
          </a:bodyPr>
          <a:lstStyle/>
          <a:p>
            <a:r>
              <a:rPr lang="en-AU" sz="2000" dirty="0" smtClean="0"/>
              <a:t>There is no change to the existing functionality when entering outcomes.</a:t>
            </a:r>
          </a:p>
          <a:p>
            <a:endParaRPr lang="en-AU" sz="2000" dirty="0" smtClean="0"/>
          </a:p>
          <a:p>
            <a:r>
              <a:rPr lang="en-AU" sz="2000" dirty="0" smtClean="0"/>
              <a:t>An outcome is required for all entered competencies</a:t>
            </a:r>
          </a:p>
          <a:p>
            <a:endParaRPr lang="en-AU" sz="2000" dirty="0" smtClean="0"/>
          </a:p>
          <a:p>
            <a:r>
              <a:rPr lang="en-AU" sz="2000" dirty="0" smtClean="0"/>
              <a:t>Outcomes may be entered at any stage through the year.   </a:t>
            </a:r>
          </a:p>
          <a:p>
            <a:endParaRPr lang="en-AU" sz="2000" dirty="0" smtClean="0"/>
          </a:p>
          <a:p>
            <a:r>
              <a:rPr lang="en-AU" sz="2000" dirty="0" smtClean="0"/>
              <a:t>Schools will be able to enter outcomes for all units in the course, as set up by your RTO manager.   However, schools are likely to have a reduced number of units of competency displayed per course.   </a:t>
            </a:r>
          </a:p>
          <a:p>
            <a:endParaRPr lang="en-AU" dirty="0" smtClean="0"/>
          </a:p>
          <a:p>
            <a:r>
              <a:rPr lang="en-AU" dirty="0" smtClean="0"/>
              <a:t> </a:t>
            </a:r>
            <a:endParaRPr lang="en-A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Course Codes applicable in WSR</a:t>
            </a:r>
            <a:endParaRPr lang="en-AU" dirty="0"/>
          </a:p>
        </p:txBody>
      </p:sp>
      <p:sp>
        <p:nvSpPr>
          <p:cNvPr id="3" name="Content Placeholder 2"/>
          <p:cNvSpPr>
            <a:spLocks noGrp="1"/>
          </p:cNvSpPr>
          <p:nvPr>
            <p:ph idx="1"/>
          </p:nvPr>
        </p:nvSpPr>
        <p:spPr/>
        <p:txBody>
          <a:bodyPr/>
          <a:lstStyle/>
          <a:p>
            <a:pPr>
              <a:buNone/>
            </a:pPr>
            <a:r>
              <a:rPr lang="en-AU" sz="2000" dirty="0" smtClean="0"/>
              <a:t>The following BOS Course Numbers are applicable for Schools in WSR. In most cases the delivery pattern is 2yrs x 2 units or a 240 hour course.</a:t>
            </a:r>
          </a:p>
          <a:p>
            <a:r>
              <a:rPr lang="en-AU" sz="2000" dirty="0" smtClean="0"/>
              <a:t>Business Services 26101: Cert II Business Services, BSB 20107</a:t>
            </a:r>
          </a:p>
          <a:p>
            <a:r>
              <a:rPr lang="en-AU" sz="2000" dirty="0" smtClean="0"/>
              <a:t>Construction 26201: Cert II Construction Pathways, CPC20208</a:t>
            </a:r>
          </a:p>
          <a:p>
            <a:r>
              <a:rPr lang="en-AU" sz="2000" dirty="0" smtClean="0"/>
              <a:t>Entertainment Industry 26401: Cert III Entertainment, CUE03v3</a:t>
            </a:r>
          </a:p>
          <a:p>
            <a:r>
              <a:rPr lang="en-AU" sz="2000" dirty="0" smtClean="0"/>
              <a:t>Hospitality 26501: Cert II Hospitality, SIT20207 ( </a:t>
            </a:r>
            <a:r>
              <a:rPr lang="en-AU" sz="2000" dirty="0" smtClean="0"/>
              <a:t>C</a:t>
            </a:r>
            <a:r>
              <a:rPr lang="en-AU" sz="2000" dirty="0" smtClean="0"/>
              <a:t>afe Skills) or Cert II Hospitality SIT20307 (Kitchen Ops)</a:t>
            </a:r>
          </a:p>
          <a:p>
            <a:r>
              <a:rPr lang="en-AU" sz="2000" dirty="0" smtClean="0"/>
              <a:t>Information Technology 26601: Cert II IT, ICA20105</a:t>
            </a:r>
          </a:p>
          <a:p>
            <a:r>
              <a:rPr lang="en-AU" sz="2000" dirty="0" smtClean="0"/>
              <a:t>Metals and Engineering 26701: Cert II Engineering, MEM20105</a:t>
            </a:r>
          </a:p>
          <a:p>
            <a:r>
              <a:rPr lang="en-AU" sz="2000" dirty="0" smtClean="0"/>
              <a:t>Retail Services 26901: Cert II Retail Services, SIR20207</a:t>
            </a:r>
          </a:p>
          <a:p>
            <a:pPr>
              <a:buFont typeface="Wingdings" pitchFamily="2" charset="2"/>
              <a:buChar char="v"/>
            </a:pPr>
            <a:r>
              <a:rPr lang="en-AU" sz="2000" dirty="0" smtClean="0"/>
              <a:t>Primary Industries: Prelim 13030, HSC 26901 Cert II Agriculture.</a:t>
            </a:r>
          </a:p>
          <a:p>
            <a:endParaRPr lang="en-AU" sz="2000" dirty="0" smtClean="0"/>
          </a:p>
          <a:p>
            <a:pPr>
              <a:buNone/>
            </a:pPr>
            <a:endParaRPr lang="en-AU"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Regional RTO LAS</a:t>
            </a:r>
            <a:endParaRPr lang="en-AU" dirty="0"/>
          </a:p>
        </p:txBody>
      </p:sp>
      <p:sp>
        <p:nvSpPr>
          <p:cNvPr id="3" name="Content Placeholder 2"/>
          <p:cNvSpPr>
            <a:spLocks noGrp="1"/>
          </p:cNvSpPr>
          <p:nvPr>
            <p:ph idx="1"/>
          </p:nvPr>
        </p:nvSpPr>
        <p:spPr/>
        <p:txBody>
          <a:bodyPr>
            <a:normAutofit/>
          </a:bodyPr>
          <a:lstStyle/>
          <a:p>
            <a:r>
              <a:rPr lang="en-AU" sz="2800" dirty="0" smtClean="0"/>
              <a:t>The Regional Learning and Assessment Strategies are the basis for the eBOS available Units of Competency. If you can’t find the unit you are looking for, chances are it is not in the Learning and Assessment Strategy for Western Sydney Regional RTO.</a:t>
            </a:r>
          </a:p>
          <a:p>
            <a:r>
              <a:rPr lang="en-AU" sz="2800" dirty="0" smtClean="0"/>
              <a:t>Should your school be delivering in a different configuration, please contact Bianca to adjust your eligible courses. </a:t>
            </a:r>
            <a:endParaRPr lang="en-AU"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Questions and Answers?</a:t>
            </a:r>
            <a:endParaRPr lang="en-AU" dirty="0"/>
          </a:p>
        </p:txBody>
      </p:sp>
      <p:sp>
        <p:nvSpPr>
          <p:cNvPr id="3" name="Content Placeholder 2"/>
          <p:cNvSpPr>
            <a:spLocks noGrp="1"/>
          </p:cNvSpPr>
          <p:nvPr>
            <p:ph idx="1"/>
          </p:nvPr>
        </p:nvSpPr>
        <p:spPr/>
        <p:txBody>
          <a:bodyPr/>
          <a:lstStyle/>
          <a:p>
            <a:r>
              <a:rPr lang="en-AU" dirty="0" smtClean="0"/>
              <a:t>Please contact Bianca Marlin on 88084918 or at </a:t>
            </a:r>
            <a:r>
              <a:rPr lang="en-AU" dirty="0" smtClean="0">
                <a:hlinkClick r:id="rId2"/>
              </a:rPr>
              <a:t>bianca.marlin@det.nsw.edu.au</a:t>
            </a:r>
            <a:r>
              <a:rPr lang="en-AU" dirty="0" smtClean="0"/>
              <a:t> should you need further guidance or assistance.</a:t>
            </a: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is the new functionality ?</a:t>
            </a:r>
            <a:endParaRPr lang="en-AU" dirty="0"/>
          </a:p>
        </p:txBody>
      </p:sp>
      <p:sp>
        <p:nvSpPr>
          <p:cNvPr id="3" name="TextBox 2"/>
          <p:cNvSpPr txBox="1"/>
          <p:nvPr/>
        </p:nvSpPr>
        <p:spPr>
          <a:xfrm>
            <a:off x="899592" y="1628800"/>
            <a:ext cx="7416824" cy="4247317"/>
          </a:xfrm>
          <a:prstGeom prst="rect">
            <a:avLst/>
          </a:prstGeom>
          <a:noFill/>
        </p:spPr>
        <p:txBody>
          <a:bodyPr wrap="square" rtlCol="0">
            <a:spAutoFit/>
          </a:bodyPr>
          <a:lstStyle/>
          <a:p>
            <a:r>
              <a:rPr lang="en-AU" sz="2400" dirty="0" smtClean="0"/>
              <a:t>The new functionality  in Schools Online Admin links the school’s  enrolments to the courses, qualifications and units of competency that have been set up by the RTO manager.  </a:t>
            </a:r>
          </a:p>
          <a:p>
            <a:endParaRPr lang="en-AU" sz="2400" dirty="0" smtClean="0"/>
          </a:p>
          <a:p>
            <a:r>
              <a:rPr lang="en-AU" sz="2400" dirty="0" smtClean="0"/>
              <a:t>Schools  are likely to have a reduced set of qualifications and units of competency for enrolment. This will assist schools  to select the correct qualifications and units of competency for their students </a:t>
            </a:r>
          </a:p>
          <a:p>
            <a:endParaRPr lang="en-AU" dirty="0" smtClean="0"/>
          </a:p>
          <a:p>
            <a:endParaRPr lang="en-AU" dirty="0" smtClean="0"/>
          </a:p>
          <a:p>
            <a:endParaRPr lang="en-AU"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Scope of new functionality </a:t>
            </a:r>
            <a:endParaRPr lang="en-AU" dirty="0"/>
          </a:p>
        </p:txBody>
      </p:sp>
      <p:sp>
        <p:nvSpPr>
          <p:cNvPr id="3" name="Rectangle 2"/>
          <p:cNvSpPr/>
          <p:nvPr/>
        </p:nvSpPr>
        <p:spPr>
          <a:xfrm>
            <a:off x="755576" y="1582341"/>
            <a:ext cx="7560840" cy="4524315"/>
          </a:xfrm>
          <a:prstGeom prst="rect">
            <a:avLst/>
          </a:prstGeom>
        </p:spPr>
        <p:txBody>
          <a:bodyPr wrap="square">
            <a:spAutoFit/>
          </a:bodyPr>
          <a:lstStyle/>
          <a:p>
            <a:r>
              <a:rPr lang="en-AU" sz="2400" dirty="0" smtClean="0"/>
              <a:t>This new functionality applies to school delivered VET courses only.</a:t>
            </a:r>
          </a:p>
          <a:p>
            <a:endParaRPr lang="en-AU" sz="2400" dirty="0" smtClean="0"/>
          </a:p>
          <a:p>
            <a:r>
              <a:rPr lang="en-AU" sz="2400" dirty="0" smtClean="0"/>
              <a:t>Private providers and TAFE delivered course entries are not affected by this functionality. </a:t>
            </a:r>
          </a:p>
          <a:p>
            <a:endParaRPr lang="en-AU" sz="2400" dirty="0" smtClean="0"/>
          </a:p>
          <a:p>
            <a:r>
              <a:rPr lang="en-AU" sz="2400" dirty="0" smtClean="0"/>
              <a:t>Where the delivery is by TAFE the relevant TAFE college is entered in the Outside School/TAFE section. </a:t>
            </a:r>
          </a:p>
          <a:p>
            <a:endParaRPr lang="en-AU" sz="2400" dirty="0" smtClean="0"/>
          </a:p>
          <a:p>
            <a:r>
              <a:rPr lang="en-AU" sz="2400" dirty="0" smtClean="0"/>
              <a:t>Where the delivery is by Private Provider the RTO delivering the course must be entered using the existing RTO Course delivery function. </a:t>
            </a:r>
            <a:endParaRPr lang="en-AU"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What’s the same in Schools Online….</a:t>
            </a:r>
            <a:endParaRPr lang="en-AU" dirty="0"/>
          </a:p>
        </p:txBody>
      </p:sp>
      <p:sp>
        <p:nvSpPr>
          <p:cNvPr id="3" name="TextBox 2"/>
          <p:cNvSpPr txBox="1"/>
          <p:nvPr/>
        </p:nvSpPr>
        <p:spPr>
          <a:xfrm>
            <a:off x="395536" y="1484784"/>
            <a:ext cx="7992888" cy="2246769"/>
          </a:xfrm>
          <a:prstGeom prst="rect">
            <a:avLst/>
          </a:prstGeom>
          <a:noFill/>
        </p:spPr>
        <p:txBody>
          <a:bodyPr wrap="square" rtlCol="0">
            <a:spAutoFit/>
          </a:bodyPr>
          <a:lstStyle/>
          <a:p>
            <a:r>
              <a:rPr lang="en-AU" sz="2800" dirty="0"/>
              <a:t>There is no change to existing functionality when schools are </a:t>
            </a:r>
            <a:r>
              <a:rPr lang="en-AU" sz="2800" dirty="0" smtClean="0"/>
              <a:t>selecting  the relevant VET course.</a:t>
            </a:r>
          </a:p>
          <a:p>
            <a:r>
              <a:rPr lang="en-AU" sz="2800" dirty="0" smtClean="0"/>
              <a:t>There may be a reduction in the  list of courses displayed </a:t>
            </a:r>
          </a:p>
          <a:p>
            <a:pPr lvl="1"/>
            <a:endParaRPr lang="en-AU" sz="2800" dirty="0"/>
          </a:p>
        </p:txBody>
      </p:sp>
      <p:pic>
        <p:nvPicPr>
          <p:cNvPr id="1026" name="Picture 2"/>
          <p:cNvPicPr>
            <a:picLocks noChangeAspect="1" noChangeArrowheads="1"/>
          </p:cNvPicPr>
          <p:nvPr/>
        </p:nvPicPr>
        <p:blipFill>
          <a:blip r:embed="rId2" cstate="print"/>
          <a:srcRect/>
          <a:stretch>
            <a:fillRect/>
          </a:stretch>
        </p:blipFill>
        <p:spPr bwMode="auto">
          <a:xfrm>
            <a:off x="2339752" y="2996952"/>
            <a:ext cx="4796800" cy="33123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67544" y="476672"/>
            <a:ext cx="8316416" cy="769441"/>
          </a:xfrm>
          <a:prstGeom prst="rect">
            <a:avLst/>
          </a:prstGeom>
        </p:spPr>
        <p:txBody>
          <a:bodyPr wrap="square">
            <a:spAutoFit/>
          </a:bodyPr>
          <a:lstStyle/>
          <a:p>
            <a:pPr lvl="1"/>
            <a:r>
              <a:rPr lang="en-AU" sz="4400" dirty="0" smtClean="0">
                <a:latin typeface="+mj-lt"/>
                <a:ea typeface="+mj-ea"/>
                <a:cs typeface="+mj-cs"/>
              </a:rPr>
              <a:t> No change to entering students </a:t>
            </a:r>
          </a:p>
        </p:txBody>
      </p:sp>
      <p:pic>
        <p:nvPicPr>
          <p:cNvPr id="5" name="Picture 4"/>
          <p:cNvPicPr/>
          <p:nvPr/>
        </p:nvPicPr>
        <p:blipFill>
          <a:blip r:embed="rId2" cstate="print"/>
          <a:srcRect t="12880" r="2823" b="26003"/>
          <a:stretch>
            <a:fillRect/>
          </a:stretch>
        </p:blipFill>
        <p:spPr bwMode="auto">
          <a:xfrm>
            <a:off x="1331640" y="2420888"/>
            <a:ext cx="6161608" cy="3875053"/>
          </a:xfrm>
          <a:prstGeom prst="rect">
            <a:avLst/>
          </a:prstGeom>
          <a:noFill/>
          <a:ln w="9525">
            <a:noFill/>
            <a:miter lim="800000"/>
            <a:headEnd/>
            <a:tailEnd/>
          </a:ln>
        </p:spPr>
      </p:pic>
      <p:sp>
        <p:nvSpPr>
          <p:cNvPr id="6" name="TextBox 5"/>
          <p:cNvSpPr txBox="1"/>
          <p:nvPr/>
        </p:nvSpPr>
        <p:spPr>
          <a:xfrm>
            <a:off x="1331640" y="1556792"/>
            <a:ext cx="6264696" cy="923330"/>
          </a:xfrm>
          <a:prstGeom prst="rect">
            <a:avLst/>
          </a:prstGeom>
          <a:noFill/>
        </p:spPr>
        <p:txBody>
          <a:bodyPr wrap="square" rtlCol="0">
            <a:spAutoFit/>
          </a:bodyPr>
          <a:lstStyle/>
          <a:p>
            <a:pPr lvl="1"/>
            <a:r>
              <a:rPr lang="en-AU" dirty="0" smtClean="0"/>
              <a:t>There is no change to the functionality when entering a student or all students in a course</a:t>
            </a:r>
          </a:p>
          <a:p>
            <a:r>
              <a:rPr lang="en-AU" dirty="0" smtClean="0"/>
              <a:t> </a:t>
            </a:r>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1" algn="ctr" rtl="0">
              <a:spcBef>
                <a:spcPct val="0"/>
              </a:spcBef>
            </a:pPr>
            <a:r>
              <a:rPr lang="en-AU" sz="4400" kern="1200" dirty="0">
                <a:solidFill>
                  <a:schemeClr val="tx1"/>
                </a:solidFill>
                <a:latin typeface="+mj-lt"/>
                <a:ea typeface="+mj-ea"/>
                <a:cs typeface="+mj-cs"/>
              </a:rPr>
              <a:t>Selecting the RTO delivering the course </a:t>
            </a:r>
            <a:r>
              <a:rPr lang="en-AU" sz="2800" dirty="0" smtClean="0"/>
              <a:t/>
            </a:r>
            <a:br>
              <a:rPr lang="en-AU" sz="2800" dirty="0" smtClean="0"/>
            </a:br>
            <a:endParaRPr lang="en-AU" dirty="0"/>
          </a:p>
        </p:txBody>
      </p:sp>
      <p:pic>
        <p:nvPicPr>
          <p:cNvPr id="2050" name="Picture 2"/>
          <p:cNvPicPr>
            <a:picLocks noChangeAspect="1" noChangeArrowheads="1"/>
          </p:cNvPicPr>
          <p:nvPr/>
        </p:nvPicPr>
        <p:blipFill>
          <a:blip r:embed="rId2" cstate="print"/>
          <a:srcRect/>
          <a:stretch>
            <a:fillRect/>
          </a:stretch>
        </p:blipFill>
        <p:spPr bwMode="auto">
          <a:xfrm>
            <a:off x="958298" y="2852936"/>
            <a:ext cx="7061990" cy="3168352"/>
          </a:xfrm>
          <a:prstGeom prst="rect">
            <a:avLst/>
          </a:prstGeom>
          <a:noFill/>
          <a:ln w="9525">
            <a:noFill/>
            <a:miter lim="800000"/>
            <a:headEnd/>
            <a:tailEnd/>
          </a:ln>
        </p:spPr>
      </p:pic>
      <p:sp>
        <p:nvSpPr>
          <p:cNvPr id="5" name="TextBox 4"/>
          <p:cNvSpPr txBox="1"/>
          <p:nvPr/>
        </p:nvSpPr>
        <p:spPr>
          <a:xfrm>
            <a:off x="827584" y="1556792"/>
            <a:ext cx="7560840" cy="1200329"/>
          </a:xfrm>
          <a:prstGeom prst="rect">
            <a:avLst/>
          </a:prstGeom>
          <a:noFill/>
        </p:spPr>
        <p:txBody>
          <a:bodyPr wrap="square" rtlCol="0">
            <a:spAutoFit/>
          </a:bodyPr>
          <a:lstStyle/>
          <a:p>
            <a:r>
              <a:rPr lang="en-AU" sz="2400" dirty="0" smtClean="0"/>
              <a:t>There is no change to the existing functionality when selecting the RTO delivering the course    </a:t>
            </a:r>
          </a:p>
          <a:p>
            <a:r>
              <a:rPr lang="en-AU" sz="2400" dirty="0" smtClean="0"/>
              <a:t>This may be a DET region or a private RTO</a:t>
            </a:r>
            <a:endParaRPr lang="en-AU"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What’s New</a:t>
            </a:r>
            <a:endParaRPr lang="en-AU" dirty="0"/>
          </a:p>
        </p:txBody>
      </p:sp>
      <p:sp>
        <p:nvSpPr>
          <p:cNvPr id="4" name="TextBox 3"/>
          <p:cNvSpPr txBox="1"/>
          <p:nvPr/>
        </p:nvSpPr>
        <p:spPr>
          <a:xfrm>
            <a:off x="683568" y="1268760"/>
            <a:ext cx="7488832" cy="4493538"/>
          </a:xfrm>
          <a:prstGeom prst="rect">
            <a:avLst/>
          </a:prstGeom>
          <a:noFill/>
        </p:spPr>
        <p:txBody>
          <a:bodyPr wrap="square" rtlCol="0">
            <a:spAutoFit/>
          </a:bodyPr>
          <a:lstStyle/>
          <a:p>
            <a:r>
              <a:rPr lang="en-AU" sz="2800" dirty="0" smtClean="0"/>
              <a:t>Selecting the qualification</a:t>
            </a:r>
          </a:p>
          <a:p>
            <a:endParaRPr lang="en-AU" sz="2400" dirty="0" smtClean="0"/>
          </a:p>
          <a:p>
            <a:pPr>
              <a:buFont typeface="Arial" pitchFamily="34" charset="0"/>
              <a:buChar char="•"/>
            </a:pPr>
            <a:r>
              <a:rPr lang="en-AU" sz="2400" dirty="0" smtClean="0"/>
              <a:t>Only the qualifications selected by your RTO manager  will be displayed. Previously all qualification outcomes were displayed </a:t>
            </a:r>
          </a:p>
          <a:p>
            <a:pPr>
              <a:buFont typeface="Arial" pitchFamily="34" charset="0"/>
              <a:buChar char="•"/>
            </a:pPr>
            <a:r>
              <a:rPr lang="en-AU" sz="2400" dirty="0" smtClean="0"/>
              <a:t>In some cases there will only be one qualification</a:t>
            </a:r>
          </a:p>
          <a:p>
            <a:pPr>
              <a:buFont typeface="Arial" pitchFamily="34" charset="0"/>
              <a:buChar char="•"/>
            </a:pPr>
            <a:r>
              <a:rPr lang="en-AU" sz="2400" dirty="0" smtClean="0"/>
              <a:t>Where there is more than one qualification set up by your RTO manager, the qualifications will display in the order that has been set up. This is not necessarily in numeric order, that is, a Certificate II may be displayed before a Certificate I.    </a:t>
            </a:r>
          </a:p>
          <a:p>
            <a:endParaRPr lang="en-A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1043608" y="1340768"/>
            <a:ext cx="7498420" cy="3702149"/>
          </a:xfrm>
          <a:prstGeom prst="rect">
            <a:avLst/>
          </a:prstGeom>
          <a:noFill/>
          <a:ln w="9525">
            <a:noFill/>
            <a:miter lim="800000"/>
            <a:headEnd/>
            <a:tailEnd/>
          </a:ln>
        </p:spPr>
      </p:pic>
      <p:sp>
        <p:nvSpPr>
          <p:cNvPr id="4" name="TextBox 3"/>
          <p:cNvSpPr txBox="1"/>
          <p:nvPr/>
        </p:nvSpPr>
        <p:spPr>
          <a:xfrm>
            <a:off x="2267744" y="476672"/>
            <a:ext cx="5616624" cy="584775"/>
          </a:xfrm>
          <a:prstGeom prst="rect">
            <a:avLst/>
          </a:prstGeom>
          <a:noFill/>
        </p:spPr>
        <p:txBody>
          <a:bodyPr wrap="square" rtlCol="0">
            <a:spAutoFit/>
          </a:bodyPr>
          <a:lstStyle/>
          <a:p>
            <a:r>
              <a:rPr lang="en-AU" sz="3200" dirty="0" smtClean="0"/>
              <a:t>Selecting  the qualification</a:t>
            </a:r>
            <a:endParaRPr lang="en-AU" sz="3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Qualification versions </a:t>
            </a:r>
            <a:endParaRPr lang="en-AU" dirty="0"/>
          </a:p>
        </p:txBody>
      </p:sp>
      <p:sp>
        <p:nvSpPr>
          <p:cNvPr id="3" name="TextBox 2"/>
          <p:cNvSpPr txBox="1"/>
          <p:nvPr/>
        </p:nvSpPr>
        <p:spPr>
          <a:xfrm>
            <a:off x="755576" y="1484784"/>
            <a:ext cx="7632848" cy="4524315"/>
          </a:xfrm>
          <a:prstGeom prst="rect">
            <a:avLst/>
          </a:prstGeom>
          <a:noFill/>
        </p:spPr>
        <p:txBody>
          <a:bodyPr wrap="square" rtlCol="0">
            <a:spAutoFit/>
          </a:bodyPr>
          <a:lstStyle/>
          <a:p>
            <a:r>
              <a:rPr lang="en-AU" dirty="0" smtClean="0"/>
              <a:t>Changes to a Training Package can mean that there may be two versions of the same qualification available  for enrolment in a calendar year. </a:t>
            </a:r>
          </a:p>
          <a:p>
            <a:endParaRPr lang="en-AU" dirty="0" smtClean="0"/>
          </a:p>
          <a:p>
            <a:r>
              <a:rPr lang="en-AU" dirty="0" smtClean="0"/>
              <a:t>As the Hospitality Training Package  has been revised,  this means that in 2011, there are two versions of the Hospitality qualification  SIT 20207 displayed in Schools Online.</a:t>
            </a:r>
          </a:p>
          <a:p>
            <a:r>
              <a:rPr lang="en-AU" dirty="0" smtClean="0"/>
              <a:t> </a:t>
            </a:r>
          </a:p>
          <a:p>
            <a:r>
              <a:rPr lang="en-AU" dirty="0" smtClean="0"/>
              <a:t>One version of the Hospitality qualification is for Continuing students, that is HSC students and is labelled :</a:t>
            </a:r>
          </a:p>
          <a:p>
            <a:endParaRPr lang="en-AU" dirty="0" smtClean="0"/>
          </a:p>
          <a:p>
            <a:endParaRPr lang="en-AU" dirty="0" smtClean="0"/>
          </a:p>
          <a:p>
            <a:r>
              <a:rPr lang="en-AU" dirty="0" smtClean="0"/>
              <a:t>The other version of the Hospitality qualification is for New students, that is Preliminary and is labelled :</a:t>
            </a:r>
          </a:p>
          <a:p>
            <a:endParaRPr lang="en-AU" dirty="0" smtClean="0"/>
          </a:p>
          <a:p>
            <a:endParaRPr lang="en-AU" dirty="0" smtClean="0"/>
          </a:p>
          <a:p>
            <a:r>
              <a:rPr lang="en-AU" dirty="0" smtClean="0"/>
              <a:t> </a:t>
            </a:r>
            <a:endParaRPr lang="en-AU" dirty="0"/>
          </a:p>
        </p:txBody>
      </p:sp>
      <p:pic>
        <p:nvPicPr>
          <p:cNvPr id="2053" name="Picture 5"/>
          <p:cNvPicPr>
            <a:picLocks noChangeAspect="1" noChangeArrowheads="1"/>
          </p:cNvPicPr>
          <p:nvPr/>
        </p:nvPicPr>
        <p:blipFill>
          <a:blip r:embed="rId2" cstate="print"/>
          <a:srcRect/>
          <a:stretch>
            <a:fillRect/>
          </a:stretch>
        </p:blipFill>
        <p:spPr bwMode="auto">
          <a:xfrm>
            <a:off x="827584" y="5085184"/>
            <a:ext cx="5027468" cy="288032"/>
          </a:xfrm>
          <a:prstGeom prst="rect">
            <a:avLst/>
          </a:prstGeom>
          <a:noFill/>
          <a:ln w="9525">
            <a:noFill/>
            <a:miter lim="800000"/>
            <a:headEnd/>
            <a:tailEnd/>
          </a:ln>
        </p:spPr>
      </p:pic>
      <p:pic>
        <p:nvPicPr>
          <p:cNvPr id="2054" name="Picture 6"/>
          <p:cNvPicPr>
            <a:picLocks noChangeAspect="1" noChangeArrowheads="1"/>
          </p:cNvPicPr>
          <p:nvPr/>
        </p:nvPicPr>
        <p:blipFill>
          <a:blip r:embed="rId3" cstate="print"/>
          <a:srcRect/>
          <a:stretch>
            <a:fillRect/>
          </a:stretch>
        </p:blipFill>
        <p:spPr bwMode="auto">
          <a:xfrm>
            <a:off x="899592" y="4221088"/>
            <a:ext cx="5581650" cy="228600"/>
          </a:xfrm>
          <a:prstGeom prst="rect">
            <a:avLst/>
          </a:prstGeom>
          <a:noFill/>
          <a:ln w="9525">
            <a:noFill/>
            <a:miter lim="800000"/>
            <a:headEnd/>
            <a:tailEnd/>
          </a:ln>
        </p:spPr>
      </p:pic>
      <p:sp>
        <p:nvSpPr>
          <p:cNvPr id="9" name="Rectangle 8"/>
          <p:cNvSpPr/>
          <p:nvPr/>
        </p:nvSpPr>
        <p:spPr>
          <a:xfrm>
            <a:off x="827584" y="5589240"/>
            <a:ext cx="6768752" cy="369332"/>
          </a:xfrm>
          <a:prstGeom prst="rect">
            <a:avLst/>
          </a:prstGeom>
        </p:spPr>
        <p:txBody>
          <a:bodyPr wrap="square">
            <a:spAutoFit/>
          </a:bodyPr>
          <a:lstStyle/>
          <a:p>
            <a:r>
              <a:rPr lang="en-AU" b="1" dirty="0" smtClean="0"/>
              <a:t>Schools must choose the appropriate qualification for their students</a:t>
            </a:r>
            <a:r>
              <a:rPr lang="en-AU" dirty="0" smtClean="0"/>
              <a:t>.</a:t>
            </a:r>
            <a:endParaRPr lang="en-AU"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Schools Online &amp;#x0D;&amp;#x0A;Admin&amp;quot;&quot;/&gt;&lt;property id=&quot;20307&quot; value=&quot;256&quot;/&gt;&lt;/object&gt;&lt;object type=&quot;3&quot; unique_id=&quot;10005&quot;&gt;&lt;property id=&quot;20148&quot; value=&quot;5&quot;/&gt;&lt;property id=&quot;20300&quot; value=&quot;Slide 2 - &amp;quot;What is the new functionality ?&amp;quot;&quot;/&gt;&lt;property id=&quot;20307&quot; value=&quot;258&quot;/&gt;&lt;/object&gt;&lt;object type=&quot;3&quot; unique_id=&quot;10006&quot;&gt;&lt;property id=&quot;20148&quot; value=&quot;5&quot;/&gt;&lt;property id=&quot;20300&quot; value=&quot;Slide 4 - &amp;quot;What’s the same in Schools Online….&amp;quot;&quot;/&gt;&lt;property id=&quot;20307&quot; value=&quot;257&quot;/&gt;&lt;/object&gt;&lt;object type=&quot;3&quot; unique_id=&quot;10007&quot;&gt;&lt;property id=&quot;20148&quot; value=&quot;5&quot;/&gt;&lt;property id=&quot;20300&quot; value=&quot;Slide 5&quot;/&gt;&lt;property id=&quot;20307&quot; value=&quot;260&quot;/&gt;&lt;/object&gt;&lt;object type=&quot;3&quot; unique_id=&quot;10008&quot;&gt;&lt;property id=&quot;20148&quot; value=&quot;5&quot;/&gt;&lt;property id=&quot;20300&quot; value=&quot;Slide 6 - &amp;quot;Selecting the RTO delivering the course &amp;#x0D;&amp;#x0A;&amp;quot;&quot;/&gt;&lt;property id=&quot;20307&quot; value=&quot;259&quot;/&gt;&lt;/object&gt;&lt;object type=&quot;3&quot; unique_id=&quot;10079&quot;&gt;&lt;property id=&quot;20148&quot; value=&quot;5&quot;/&gt;&lt;property id=&quot;20300&quot; value=&quot;Slide 7 - &amp;quot;What’s New&amp;quot;&quot;/&gt;&lt;property id=&quot;20307&quot; value=&quot;261&quot;/&gt;&lt;/object&gt;&lt;object type=&quot;3&quot; unique_id=&quot;10080&quot;&gt;&lt;property id=&quot;20148&quot; value=&quot;5&quot;/&gt;&lt;property id=&quot;20300&quot; value=&quot;Slide 8&quot;/&gt;&lt;property id=&quot;20307&quot; value=&quot;262&quot;/&gt;&lt;/object&gt;&lt;object type=&quot;3&quot; unique_id=&quot;10117&quot;&gt;&lt;property id=&quot;20148&quot; value=&quot;5&quot;/&gt;&lt;property id=&quot;20300&quot; value=&quot;Slide 10&quot;/&gt;&lt;property id=&quot;20307&quot; value=&quot;263&quot;/&gt;&lt;/object&gt;&lt;object type=&quot;3&quot; unique_id=&quot;10118&quot;&gt;&lt;property id=&quot;20148&quot; value=&quot;5&quot;/&gt;&lt;property id=&quot;20300&quot; value=&quot;Slide 11&quot;/&gt;&lt;property id=&quot;20307&quot; value=&quot;264&quot;/&gt;&lt;/object&gt;&lt;object type=&quot;3&quot; unique_id=&quot;10187&quot;&gt;&lt;property id=&quot;20148&quot; value=&quot;5&quot;/&gt;&lt;property id=&quot;20300&quot; value=&quot;Slide 12&quot;/&gt;&lt;property id=&quot;20307&quot; value=&quot;265&quot;/&gt;&lt;/object&gt;&lt;object type=&quot;3&quot; unique_id=&quot;10224&quot;&gt;&lt;property id=&quot;20148&quot; value=&quot;5&quot;/&gt;&lt;property id=&quot;20300&quot; value=&quot;Slide 9 - &amp;quot;Qualification versions &amp;quot;&quot;/&gt;&lt;property id=&quot;20307&quot; value=&quot;266&quot;/&gt;&lt;/object&gt;&lt;object type=&quot;3&quot; unique_id=&quot;10277&quot;&gt;&lt;property id=&quot;20148&quot; value=&quot;5&quot;/&gt;&lt;property id=&quot;20300&quot; value=&quot;Slide 3 - &amp;quot;Scope of new functionality &amp;quot;&quot;/&gt;&lt;property id=&quot;20307&quot; value=&quot;267&quot;/&gt;&lt;/object&gt;&lt;object type=&quot;3&quot; unique_id=&quot;10278&quot;&gt;&lt;property id=&quot;20148&quot; value=&quot;5&quot;/&gt;&lt;property id=&quot;20300&quot; value=&quot;Slide 13&quot;/&gt;&lt;property id=&quot;20307&quot; value=&quot;269&quot;/&gt;&lt;/object&gt;&lt;object type=&quot;3&quot; unique_id=&quot;10279&quot;&gt;&lt;property id=&quot;20148&quot; value=&quot;5&quot;/&gt;&lt;property id=&quot;20300&quot; value=&quot;Slide 14&quot;/&gt;&lt;property id=&quot;20307&quot; value=&quot;268&quot;/&gt;&lt;/objec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1079</TotalTime>
  <Words>925</Words>
  <Application>Microsoft Office PowerPoint</Application>
  <PresentationFormat>On-screen Show (4:3)</PresentationFormat>
  <Paragraphs>91</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Schools Online  Admin</vt:lpstr>
      <vt:lpstr>What is the new functionality ?</vt:lpstr>
      <vt:lpstr>Scope of new functionality </vt:lpstr>
      <vt:lpstr>What’s the same in Schools Online….</vt:lpstr>
      <vt:lpstr>Slide 5</vt:lpstr>
      <vt:lpstr>Selecting the RTO delivering the course  </vt:lpstr>
      <vt:lpstr>What’s New</vt:lpstr>
      <vt:lpstr>Slide 8</vt:lpstr>
      <vt:lpstr>Qualification versions </vt:lpstr>
      <vt:lpstr>Slide 10</vt:lpstr>
      <vt:lpstr>Slide 11</vt:lpstr>
      <vt:lpstr>Slide 12</vt:lpstr>
      <vt:lpstr>Slide 13</vt:lpstr>
      <vt:lpstr>Slide 14</vt:lpstr>
      <vt:lpstr>Course Codes applicable in WSR</vt:lpstr>
      <vt:lpstr>Regional RTO LAS</vt:lpstr>
      <vt:lpstr>Questions and Answers?</vt:lpstr>
    </vt:vector>
  </TitlesOfParts>
  <Company>NSW Department of Education and Training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Schools Online  Admin</dc:title>
  <dc:creator>bwakely</dc:creator>
  <cp:lastModifiedBy>marlin</cp:lastModifiedBy>
  <cp:revision>77</cp:revision>
  <dcterms:created xsi:type="dcterms:W3CDTF">2011-02-16T00:56:47Z</dcterms:created>
  <dcterms:modified xsi:type="dcterms:W3CDTF">2011-02-27T23:49:34Z</dcterms:modified>
</cp:coreProperties>
</file>